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90" r:id="rId3"/>
    <p:sldId id="267" r:id="rId4"/>
    <p:sldId id="275" r:id="rId5"/>
    <p:sldId id="276" r:id="rId6"/>
    <p:sldId id="284" r:id="rId7"/>
    <p:sldId id="286" r:id="rId8"/>
    <p:sldId id="289" r:id="rId9"/>
    <p:sldId id="281" r:id="rId10"/>
    <p:sldId id="277" r:id="rId11"/>
    <p:sldId id="278" r:id="rId12"/>
    <p:sldId id="292" r:id="rId13"/>
    <p:sldId id="282" r:id="rId14"/>
    <p:sldId id="279" r:id="rId15"/>
    <p:sldId id="291" r:id="rId16"/>
    <p:sldId id="283" r:id="rId17"/>
    <p:sldId id="288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CC66"/>
    <a:srgbClr val="3399FF"/>
    <a:srgbClr val="333399"/>
    <a:srgbClr val="363080"/>
    <a:srgbClr val="5850A5"/>
    <a:srgbClr val="342F61"/>
    <a:srgbClr val="46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8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 smtClean="0"/>
              <a:t>iOPHRI</a:t>
            </a:r>
            <a:r>
              <a:rPr lang="en-US" baseline="0" dirty="0" smtClean="0"/>
              <a:t> – LONG TERM CARE</a:t>
            </a:r>
            <a:endParaRPr lang="he-I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4.5080192239944625E-2"/>
          <c:y val="3.0624302927380363E-2"/>
          <c:w val="0.93194450759469349"/>
          <c:h val="0.69343467045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גיליון1!$A$2:$A$11</c:f>
              <c:strCache>
                <c:ptCount val="10"/>
                <c:pt idx="0">
                  <c:v>Germany</c:v>
                </c:pt>
                <c:pt idx="1">
                  <c:v>Ecuador</c:v>
                </c:pt>
                <c:pt idx="2">
                  <c:v>India</c:v>
                </c:pt>
                <c:pt idx="3">
                  <c:v>Ireland</c:v>
                </c:pt>
                <c:pt idx="4">
                  <c:v>Jamaica</c:v>
                </c:pt>
                <c:pt idx="5">
                  <c:v>Poland</c:v>
                </c:pt>
                <c:pt idx="6">
                  <c:v>Japan</c:v>
                </c:pt>
                <c:pt idx="7">
                  <c:v>Nigeria</c:v>
                </c:pt>
                <c:pt idx="8">
                  <c:v>Greece</c:v>
                </c:pt>
                <c:pt idx="9">
                  <c:v>FULL RIGHT</c:v>
                </c:pt>
              </c:strCache>
            </c:strRef>
          </c:cat>
          <c:val>
            <c:numRef>
              <c:f>גיליון1!$B$2:$B$11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גיליון1!$A$2:$A$11</c:f>
              <c:strCache>
                <c:ptCount val="10"/>
                <c:pt idx="0">
                  <c:v>Germany</c:v>
                </c:pt>
                <c:pt idx="1">
                  <c:v>Ecuador</c:v>
                </c:pt>
                <c:pt idx="2">
                  <c:v>India</c:v>
                </c:pt>
                <c:pt idx="3">
                  <c:v>Ireland</c:v>
                </c:pt>
                <c:pt idx="4">
                  <c:v>Jamaica</c:v>
                </c:pt>
                <c:pt idx="5">
                  <c:v>Poland</c:v>
                </c:pt>
                <c:pt idx="6">
                  <c:v>Japan</c:v>
                </c:pt>
                <c:pt idx="7">
                  <c:v>Nigeria</c:v>
                </c:pt>
                <c:pt idx="8">
                  <c:v>Greece</c:v>
                </c:pt>
                <c:pt idx="9">
                  <c:v>FULL RIGHT</c:v>
                </c:pt>
              </c:strCache>
            </c:strRef>
          </c:cat>
          <c:val>
            <c:numRef>
              <c:f>גיליון1!$C$2:$C$11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עמודה1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גיליון1!$A$2:$A$11</c:f>
              <c:strCache>
                <c:ptCount val="10"/>
                <c:pt idx="0">
                  <c:v>Germany</c:v>
                </c:pt>
                <c:pt idx="1">
                  <c:v>Ecuador</c:v>
                </c:pt>
                <c:pt idx="2">
                  <c:v>India</c:v>
                </c:pt>
                <c:pt idx="3">
                  <c:v>Ireland</c:v>
                </c:pt>
                <c:pt idx="4">
                  <c:v>Jamaica</c:v>
                </c:pt>
                <c:pt idx="5">
                  <c:v>Poland</c:v>
                </c:pt>
                <c:pt idx="6">
                  <c:v>Japan</c:v>
                </c:pt>
                <c:pt idx="7">
                  <c:v>Nigeria</c:v>
                </c:pt>
                <c:pt idx="8">
                  <c:v>Greece</c:v>
                </c:pt>
                <c:pt idx="9">
                  <c:v>FULL RIGHT</c:v>
                </c:pt>
              </c:strCache>
            </c:strRef>
          </c:cat>
          <c:val>
            <c:numRef>
              <c:f>גיליון1!$D$2:$D$11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61427008"/>
        <c:axId val="461428968"/>
      </c:barChart>
      <c:catAx>
        <c:axId val="46142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1428968"/>
        <c:crosses val="autoZero"/>
        <c:auto val="1"/>
        <c:lblAlgn val="ctr"/>
        <c:lblOffset val="100"/>
        <c:noMultiLvlLbl val="0"/>
      </c:catAx>
      <c:valAx>
        <c:axId val="4614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14270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39A6CC-9932-4787-8F4B-1386531DC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30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06661F-B399-4746-B4CD-ECE8BB560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4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128C8D-6698-4A79-A02D-D3BE278BA97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2344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966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5741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5811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23597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4998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0997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5217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0770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091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4039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2071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94685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6662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8A1AAD-67B0-452C-9E75-7D955D889B2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1752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D2E2A-4DD2-484E-B60A-95BE1FAA3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4054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9F3C-FFE7-4C33-B240-191D4FCB4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1153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1940-7E55-4BEF-860F-B15E2885D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3772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5680-25EC-48C5-B1F8-EC1067D58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52392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A7CF-9205-4470-9C32-68868F37D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5362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9F332-09AA-4158-9A94-576F74B8D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9569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4F69-CA8D-4616-AEFD-B62D68225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169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4C95-C8F7-4CBC-B225-3E74689B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403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9CD3-62E6-4C8B-8085-6895F3E35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94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9438-A3DF-4093-8B64-1365C0C0D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33030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39E2-CB46-4802-99F1-534E8623D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1601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94B1-634A-44FA-BB22-3378BEDF7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9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E4244-1ED6-4952-B2B1-1DB7DD4C7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414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1D6A-DF27-42F3-8455-DC67D35DE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403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728365C-C170-493F-88B4-78DEEA85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slow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phri.org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ivism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016732"/>
            <a:ext cx="8820980" cy="1655762"/>
          </a:xfrm>
        </p:spPr>
        <p:txBody>
          <a:bodyPr/>
          <a:lstStyle/>
          <a:p>
            <a:pPr eaLnBrk="1" hangingPunct="1"/>
            <a:r>
              <a:rPr lang="en-GB" altLang="en-US" sz="6600" b="1" dirty="0" smtClean="0">
                <a:solidFill>
                  <a:srgbClr val="FFCC66"/>
                </a:solidFill>
                <a:latin typeface="Franklin Gothic Medium Cond" panose="020B0606030402020204" pitchFamily="34" charset="0"/>
              </a:rPr>
              <a:t>Long Term Care as a Human Right: Lessons from Israel and Beyond</a:t>
            </a:r>
            <a:endParaRPr lang="en-US" altLang="en-US" sz="6600" b="1" dirty="0" smtClean="0">
              <a:solidFill>
                <a:srgbClr val="FFCC6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2484" y="4437112"/>
            <a:ext cx="7304087" cy="1752600"/>
          </a:xfrm>
        </p:spPr>
        <p:txBody>
          <a:bodyPr/>
          <a:lstStyle/>
          <a:p>
            <a:pPr eaLnBrk="1" hangingPunct="1"/>
            <a:r>
              <a:rPr lang="en-GB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0"/>
              </a:rPr>
              <a:t>Prof.</a:t>
            </a:r>
            <a:r>
              <a:rPr lang="en-GB" altLang="en-US" sz="2800" b="1" dirty="0" smtClean="0">
                <a:solidFill>
                  <a:schemeClr val="tx2">
                    <a:lumMod val="75000"/>
                  </a:schemeClr>
                </a:solidFill>
                <a:latin typeface="Gill Sans Ultra Bold" panose="020B0A02020104020203" pitchFamily="34" charset="0"/>
              </a:rPr>
              <a:t> Israel (Issi) Doron</a:t>
            </a:r>
            <a:endParaRPr lang="en-GB" altLang="en-US" sz="2400" b="1" dirty="0" smtClean="0">
              <a:solidFill>
                <a:schemeClr val="tx2">
                  <a:lumMod val="75000"/>
                </a:schemeClr>
              </a:solidFill>
              <a:latin typeface="Gill Sans Ultra Bold" panose="020B0A02020104020203" pitchFamily="34" charset="0"/>
            </a:endParaRPr>
          </a:p>
          <a:p>
            <a:pPr eaLnBrk="1" hangingPunct="1"/>
            <a:r>
              <a:rPr lang="en-GB" altLang="en-US" sz="1800" i="1" dirty="0" smtClean="0"/>
              <a:t>Department of Gerontology</a:t>
            </a:r>
          </a:p>
          <a:p>
            <a:pPr eaLnBrk="1" hangingPunct="1"/>
            <a:r>
              <a:rPr lang="en-GB" altLang="en-US" sz="2000" i="1" dirty="0" smtClean="0"/>
              <a:t>University of Haifa, Haifa, Israel</a:t>
            </a:r>
          </a:p>
          <a:p>
            <a:pPr eaLnBrk="1" hangingPunct="1"/>
            <a:r>
              <a:rPr lang="en-GB" altLang="en-US" sz="2000" i="1" dirty="0" smtClean="0"/>
              <a:t>“Association of </a:t>
            </a:r>
          </a:p>
          <a:p>
            <a:pPr eaLnBrk="1" hangingPunct="1"/>
            <a:r>
              <a:rPr lang="en-GB" altLang="en-US" sz="2000" i="1" dirty="0" smtClean="0"/>
              <a:t>Law in the Service of the Elderly”</a:t>
            </a:r>
            <a:endParaRPr lang="en-US" altLang="en-US" sz="2000" i="1" dirty="0" smtClean="0"/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19" y="4334672"/>
            <a:ext cx="1725081" cy="15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×¢×××ª×ª ×××©×¤× ××©××¨××ª ××××§× 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7092"/>
            <a:ext cx="1728192" cy="16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Rise of Indexes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4764"/>
            <a:ext cx="5220072" cy="460851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Can we “measure” Mr. </a:t>
            </a:r>
            <a:r>
              <a:rPr lang="en-US" sz="28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Fredricksen’s</a:t>
            </a:r>
            <a:r>
              <a:rPr 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LTC rights?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Why international indexes?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rise of international aging indexes: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AAI</a:t>
            </a:r>
          </a:p>
          <a:p>
            <a:pPr lvl="1" eaLnBrk="1" hangingPunct="1"/>
            <a:r>
              <a:rPr lang="en-US" altLang="en-US" sz="24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AgeWatch</a:t>
            </a:r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Index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AARP Livability Index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What was missing?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invisibility of Human Rights in Old Persons’ Indexes</a:t>
            </a:r>
          </a:p>
          <a:p>
            <a:pPr eaLnBrk="1" hangingPunct="1"/>
            <a:endParaRPr lang="en-US" altLang="en-US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64082"/>
            <a:ext cx="3594587" cy="194157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3" y="3661319"/>
            <a:ext cx="2724150" cy="11144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145" y="5031407"/>
            <a:ext cx="3912282" cy="571500"/>
          </a:xfrm>
          <a:prstGeom prst="rect">
            <a:avLst/>
          </a:prstGeom>
        </p:spPr>
      </p:pic>
      <p:pic>
        <p:nvPicPr>
          <p:cNvPr id="7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8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</a:t>
            </a:r>
            <a:r>
              <a:rPr lang="en-GB" altLang="en-US" dirty="0" err="1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iOPHRI</a:t>
            </a:r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 Project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76772"/>
            <a:ext cx="6588732" cy="424847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What is the IOPHRI project?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Doron, Cox, &amp; Spanier + the </a:t>
            </a:r>
            <a:r>
              <a:rPr lang="en-US" altLang="en-US" sz="20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Borchard</a:t>
            </a: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Fountation</a:t>
            </a:r>
            <a:endParaRPr lang="en-US" altLang="en-US" sz="20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</a:t>
            </a:r>
            <a:r>
              <a:rPr lang="en-US" altLang="en-US" sz="24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iOPHRI</a:t>
            </a:r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and the OEWG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</a:t>
            </a:r>
            <a:r>
              <a:rPr lang="en-US" altLang="en-US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iOPHRI</a:t>
            </a:r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and LTC</a:t>
            </a:r>
          </a:p>
          <a:p>
            <a:pPr eaLnBrk="1" hangingPunct="1"/>
            <a:r>
              <a:rPr lang="en-US" altLang="en-US" dirty="0" smtClean="0">
                <a:solidFill>
                  <a:srgbClr val="BB0000"/>
                </a:solidFill>
                <a:latin typeface="Britannic Bold" panose="020B0903060703020204" pitchFamily="34" charset="0"/>
                <a:hlinkClick r:id="rId3"/>
              </a:rPr>
              <a:t>www.iophri.org</a:t>
            </a:r>
            <a:endParaRPr lang="en-US" altLang="en-US" dirty="0" smtClean="0">
              <a:solidFill>
                <a:srgbClr val="BB0000"/>
              </a:solidFill>
              <a:latin typeface="Britannic Bold" panose="020B0903060703020204" pitchFamily="34" charset="0"/>
            </a:endParaRPr>
          </a:p>
          <a:p>
            <a:pPr eaLnBrk="1" hangingPunct="1"/>
            <a:endParaRPr lang="en-US" altLang="en-US" sz="28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358" y="1376772"/>
            <a:ext cx="2184552" cy="284431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358" y="4371696"/>
            <a:ext cx="2192930" cy="214636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32" y="3817526"/>
            <a:ext cx="6576404" cy="27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5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90" y="260648"/>
            <a:ext cx="8291513" cy="720725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Gill Sans Ultra Bold" panose="020B0A02020104020203" pitchFamily="34" charset="0"/>
              </a:rPr>
              <a:t>iOPHRI</a:t>
            </a:r>
            <a:r>
              <a:rPr lang="en-US" dirty="0">
                <a:solidFill>
                  <a:srgbClr val="FFC000"/>
                </a:solidFill>
                <a:latin typeface="Gill Sans Ultra Bold" panose="020B0A02020104020203" pitchFamily="34" charset="0"/>
              </a:rPr>
              <a:t>: </a:t>
            </a:r>
            <a:r>
              <a:rPr 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LTC </a:t>
            </a:r>
            <a:r>
              <a:rPr lang="en-US" sz="24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(work in progress – </a:t>
            </a:r>
            <a:r>
              <a:rPr lang="en-US" sz="2400" dirty="0" smtClean="0">
                <a:solidFill>
                  <a:srgbClr val="FF0000"/>
                </a:solidFill>
                <a:latin typeface="Gill Sans Ultra Bold" panose="020B0A02020104020203" pitchFamily="34" charset="0"/>
              </a:rPr>
              <a:t>Do Not Cite</a:t>
            </a:r>
            <a:r>
              <a:rPr lang="en-US" sz="24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)</a:t>
            </a:r>
            <a:endParaRPr lang="he-IL" dirty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956922"/>
              </p:ext>
            </p:extLst>
          </p:nvPr>
        </p:nvGraphicFramePr>
        <p:xfrm>
          <a:off x="427184" y="2116494"/>
          <a:ext cx="8291513" cy="27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564" y="1319217"/>
            <a:ext cx="83169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The “parameters</a:t>
            </a:r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: 1. Community LTC; 2: Institutional LTC;</a:t>
            </a:r>
          </a:p>
          <a:p>
            <a:r>
              <a:rPr lang="en-US" altLang="en-US" dirty="0" smtClean="0">
                <a:solidFill>
                  <a:srgbClr val="92D050"/>
                </a:solidFill>
                <a:latin typeface="Britannic Bold" panose="020B0903060703020204" pitchFamily="34" charset="0"/>
              </a:rPr>
              <a:t>The “grades</a:t>
            </a:r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”: 0 – None; 1 – Very limited; 2. Some limitations; 3 Fully exists.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795897"/>
            <a:ext cx="83169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Very preliminary finding suggest that in all the countries examined, the human right to long term care in old age is not fully recognized</a:t>
            </a:r>
            <a:endParaRPr lang="he-IL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90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0" y="3032956"/>
            <a:ext cx="8892988" cy="720725"/>
          </a:xfrm>
        </p:spPr>
        <p:txBody>
          <a:bodyPr/>
          <a:lstStyle/>
          <a:p>
            <a:pPr algn="ctr" eaLnBrk="1" hangingPunct="1"/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Part III: 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But what is unique in old age?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/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36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From Theory, Evidence, and measurement to Ideology of Aging &amp; LTC</a:t>
            </a:r>
            <a:endParaRPr lang="en-US" altLang="en-US" sz="36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18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0" y="188317"/>
            <a:ext cx="8291513" cy="7207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Why Ideology ?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288" y="1268760"/>
            <a:ext cx="6306480" cy="5436604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historical process; 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sources of ideology of old age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understanding that there is a social identity of “older persons”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realization that societies “construct” old age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theoretical and empirical exposure of “ageism”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adoption of the ideological lens of AGIVISM and the significance of a new, special, HR convention.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  <a:hlinkClick r:id="rId3"/>
              </a:rPr>
              <a:t>www.ageivism.org</a:t>
            </a:r>
            <a:endParaRPr lang="en-US" altLang="en-US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endParaRPr lang="en-US" altLang="en-US" sz="28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384884"/>
            <a:ext cx="2771800" cy="35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20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3032956"/>
            <a:ext cx="8291513" cy="720725"/>
          </a:xfrm>
        </p:spPr>
        <p:txBody>
          <a:bodyPr/>
          <a:lstStyle/>
          <a:p>
            <a:pPr algn="ctr" eaLnBrk="1" hangingPunct="1"/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Conclusion: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So what would Mr. </a:t>
            </a:r>
            <a:r>
              <a:rPr lang="en-GB" altLang="en-US" sz="4000" dirty="0" err="1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Fredricksen</a:t>
            </a: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 say if he were here today ?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2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0" y="188317"/>
            <a:ext cx="8291513" cy="720725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6732"/>
            <a:ext cx="5427720" cy="460851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I would like to end with Some personal reflections:</a:t>
            </a:r>
          </a:p>
          <a:p>
            <a:pPr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Look at this picture: </a:t>
            </a:r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5/2009 UN Expert meeting in Bonn; The 12/2010 OEWG + my personal appearances; The 5/2014 UN HRC Independent Expert; The 6/2015 OAS IA Convention + the 1/2016 AU Protocol 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There is the evidence for need;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There is the theory, and even the ideology;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There is a growing social movement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And we have moved to discuss substantive rights;</a:t>
            </a:r>
          </a:p>
          <a:p>
            <a:pPr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6208"/>
            <a:ext cx="3635896" cy="42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95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0247" y="0"/>
            <a:ext cx="8291513" cy="720725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But, there is also great frustration:</a:t>
            </a:r>
            <a:endParaRPr lang="he-IL" sz="2800" dirty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 bwMode="auto">
          <a:xfrm>
            <a:off x="71500" y="5844853"/>
            <a:ext cx="894099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It is time to “take off”:  move from “talking” to “doing”</a:t>
            </a:r>
            <a:endParaRPr lang="he-IL" sz="2800" dirty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6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28700"/>
            <a:ext cx="8291513" cy="720725"/>
          </a:xfrm>
        </p:spPr>
        <p:txBody>
          <a:bodyPr/>
          <a:lstStyle/>
          <a:p>
            <a:pPr algn="ctr" eaLnBrk="1" hangingPunct="1"/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Thank You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3200" dirty="0" err="1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Prof.</a:t>
            </a:r>
            <a:r>
              <a:rPr lang="en-GB" altLang="en-US" sz="32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 Israel Issi Doron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ts never too la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5038"/>
            <a:ext cx="5976937" cy="379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11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B</a:t>
            </a:r>
            <a:r>
              <a:rPr lang="en-US" altLang="en-US" dirty="0" err="1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efore</a:t>
            </a:r>
            <a:r>
              <a:rPr lang="en-US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 </a:t>
            </a:r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Opening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3999" cy="10081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Movies, aging and human rights </a:t>
            </a:r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(www.geromvies.org)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I would like to introduce Mr. Carl </a:t>
            </a:r>
            <a:r>
              <a:rPr lang="en-US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Fredricksen</a:t>
            </a:r>
            <a:r>
              <a:rPr 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 </a:t>
            </a:r>
            <a:endParaRPr lang="en-US" altLang="en-US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endParaRPr lang="en-US" altLang="en-US" sz="36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6" y="116632"/>
            <a:ext cx="108866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93" y="2276526"/>
            <a:ext cx="7340700" cy="3995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6272468"/>
            <a:ext cx="561662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FF00"/>
                </a:solidFill>
                <a:latin typeface="Britannic Bold" panose="020B0903060703020204" pitchFamily="34" charset="0"/>
              </a:rPr>
              <a:t>But why is he relevant?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06703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OPENING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2756"/>
            <a:ext cx="5940152" cy="46085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Thanks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Older Persons, GAROP &amp; the Civil </a:t>
            </a:r>
            <a:r>
              <a:rPr lang="en-US" altLang="en-US" sz="1600" dirty="0">
                <a:solidFill>
                  <a:srgbClr val="FFFF00"/>
                </a:solidFill>
                <a:latin typeface="Britannic Bold" panose="020B0903060703020204" pitchFamily="34" charset="0"/>
              </a:rPr>
              <a:t>Society Organizations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UN + Chair + the Secretariat;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Israeli delegation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To the Latin American Countries: </a:t>
            </a:r>
            <a:r>
              <a:rPr lang="en-US" altLang="en-US" sz="1600" i="1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Muchas</a:t>
            </a:r>
            <a:r>
              <a:rPr lang="en-US" altLang="en-US" sz="1600" i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Gracias</a:t>
            </a:r>
          </a:p>
          <a:p>
            <a:pPr lvl="1" eaLnBrk="1" hangingPunct="1"/>
            <a:r>
              <a:rPr lang="en-US" altLang="en-US" sz="16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Graphics: Denis </a:t>
            </a:r>
            <a:r>
              <a:rPr lang="en-US" altLang="en-US" sz="16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Zilber</a:t>
            </a:r>
            <a:endParaRPr lang="en-US" altLang="en-US" sz="16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Joint Submissions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Collaborative Effort: </a:t>
            </a:r>
            <a:r>
              <a:rPr lang="en-GB" sz="1800" dirty="0" smtClean="0"/>
              <a:t>Robin Allen, </a:t>
            </a:r>
            <a:r>
              <a:rPr lang="en-GB" sz="1800" dirty="0"/>
              <a:t>Andrew </a:t>
            </a:r>
            <a:r>
              <a:rPr lang="en-GB" sz="1800" dirty="0" smtClean="0"/>
              <a:t>Byrnes, Nena Georgantzi, </a:t>
            </a:r>
            <a:r>
              <a:rPr lang="en-GB" sz="1800" dirty="0"/>
              <a:t>Bill Mitchell </a:t>
            </a:r>
            <a:r>
              <a:rPr lang="en-GB" sz="1800" dirty="0" smtClean="0"/>
              <a:t>and </a:t>
            </a:r>
            <a:r>
              <a:rPr lang="en-GB" sz="1800" dirty="0"/>
              <a:t>Bridget Sleap </a:t>
            </a:r>
            <a:endParaRPr lang="en-US" altLang="en-US" sz="18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About this presentation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1</a:t>
            </a: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. </a:t>
            </a:r>
            <a:r>
              <a:rPr lang="en-US" alt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LTC Care in Israel &amp; its international lessons;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2. “Measuring” and “comparting LTC HR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3. The “ideology” of the older persons HR</a:t>
            </a:r>
          </a:p>
          <a:p>
            <a:pPr lvl="1" eaLnBrk="1" hangingPunct="1"/>
            <a:r>
              <a:rPr lang="en-US" alt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4. conclusion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996400" cy="46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6" y="116632"/>
            <a:ext cx="108866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48780"/>
            <a:ext cx="8291513" cy="720725"/>
          </a:xfrm>
        </p:spPr>
        <p:txBody>
          <a:bodyPr/>
          <a:lstStyle/>
          <a:p>
            <a:pPr algn="ctr" eaLnBrk="1" hangingPunct="1"/>
            <a:r>
              <a:rPr lang="en-GB" altLang="en-US" sz="54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Part 1: </a:t>
            </a:r>
            <a: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/>
            </a:r>
            <a:br>
              <a:rPr lang="en-GB" altLang="en-US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Israeli Experience and the international lessons</a:t>
            </a:r>
            <a:endParaRPr lang="en-US" altLang="en-US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5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224644"/>
            <a:ext cx="824981" cy="7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×ª××¦××ª ×ª××× × ×¢×××¨ âªflag of Israel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6972"/>
            <a:ext cx="3829608" cy="289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5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" y="232284"/>
            <a:ext cx="8291513" cy="72072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Long Term Care: in General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4764"/>
            <a:ext cx="5940152" cy="460851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universal challenges: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Definition &amp; Terminology of LTC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significance of LTC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“location” of LTC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Community v. Institution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“providers” of LTC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Formal v. informal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“funding” of LTC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Private v. Public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“organization” of LTC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Holistic v. Fragmented</a:t>
            </a:r>
          </a:p>
          <a:p>
            <a:pPr lvl="1" eaLnBrk="1" hangingPunct="1"/>
            <a:r>
              <a:rPr lang="en-US" alt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“quality” of LTC</a:t>
            </a:r>
          </a:p>
          <a:p>
            <a:pPr lvl="2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Measurements; supervision; workforce;</a:t>
            </a:r>
          </a:p>
          <a:p>
            <a:pPr lvl="1"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9" y="182355"/>
            <a:ext cx="978808" cy="9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4764"/>
            <a:ext cx="316547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423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" y="232284"/>
            <a:ext cx="8291513" cy="72072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Israeli Experience:</a:t>
            </a:r>
            <a:b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Historical perspective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6696236" cy="460851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What would Mr. </a:t>
            </a:r>
            <a:r>
              <a:rPr lang="en-US" sz="28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Fredricksen</a:t>
            </a:r>
            <a:r>
              <a:rPr 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experience as an Israeli?</a:t>
            </a:r>
            <a:endParaRPr lang="en-US" altLang="en-US" sz="28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Prior to the 1980s: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Informal family support;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Formal needs-based “traditional” institutional-care;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No national plan or ideology;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From the 1980s to the millennium: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“Aging in Place” +  Supportive communities + The Community-Based Long-Term Care National Insurance and its success;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Migrant workers + in home care;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rise of private LTC insurance;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Still no national plan + fragmentation + paternalism</a:t>
            </a:r>
          </a:p>
          <a:p>
            <a:pPr lvl="1"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9" y="182355"/>
            <a:ext cx="978808" cy="9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92" y="2384884"/>
            <a:ext cx="2373585" cy="262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5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0" y="232284"/>
            <a:ext cx="8291513" cy="72072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Israeli Experience:</a:t>
            </a:r>
            <a:b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New Developments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88" y="1448780"/>
            <a:ext cx="5940152" cy="460851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Rise of “Elder Movement”: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Ministry of Senior Citizens/Social Equality + its various programs;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Age of reforms: The Recent Reform in Israel’s LTC: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Strategic National LTC Plan + 1</a:t>
            </a:r>
            <a:r>
              <a:rPr lang="en-US" altLang="en-US" sz="2000" baseline="30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st</a:t>
            </a: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attemept</a:t>
            </a: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 of coordination and integration;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From “in kind” to “choice”;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Home care &amp; Palliative care;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Guardianship reform: advance planning + supported DM;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Support to family </a:t>
            </a:r>
            <a:r>
              <a:rPr lang="en-US" altLang="en-US" sz="2000" dirty="0" err="1" smtClean="0">
                <a:solidFill>
                  <a:srgbClr val="FFFF00"/>
                </a:solidFill>
                <a:latin typeface="Britannic Bold" panose="020B0903060703020204" pitchFamily="34" charset="0"/>
              </a:rPr>
              <a:t>carers</a:t>
            </a:r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;</a:t>
            </a:r>
          </a:p>
          <a:p>
            <a:pPr lvl="1" eaLnBrk="1" hangingPunct="1"/>
            <a:r>
              <a:rPr lang="en-US" alt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End of mandatory filial financial responsibility;</a:t>
            </a:r>
          </a:p>
          <a:p>
            <a:pPr lvl="1"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lvl="1"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lvl="1" eaLnBrk="1" hangingPunct="1"/>
            <a:endParaRPr lang="en-US" altLang="en-US" sz="2400" dirty="0" smtClean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4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69" y="182355"/>
            <a:ext cx="978808" cy="9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13" y="1988840"/>
            <a:ext cx="29527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4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So, what can be learnt? The </a:t>
            </a:r>
            <a:r>
              <a:rPr lang="en-US" sz="4000" dirty="0">
                <a:solidFill>
                  <a:srgbClr val="FFC000"/>
                </a:solidFill>
                <a:latin typeface="Gill Sans Ultra Bold" panose="020B0A02020104020203" pitchFamily="34" charset="0"/>
              </a:rPr>
              <a:t>International Lessons</a:t>
            </a:r>
            <a:endParaRPr lang="he-IL" sz="4000" dirty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034" y="1340768"/>
            <a:ext cx="6324162" cy="4608512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Britannic Bold" panose="020B0903060703020204" pitchFamily="34" charset="0"/>
              </a:rPr>
              <a:t>On the bright </a:t>
            </a:r>
            <a:r>
              <a:rPr lang="en-US" sz="24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side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awareness of the significance of LTC;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importance of  community/“aging in place”</a:t>
            </a:r>
          </a:p>
          <a:p>
            <a:pPr lvl="1"/>
            <a:r>
              <a:rPr lang="en-US" sz="1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leadership and creativity in novel social support programs;</a:t>
            </a:r>
            <a:endParaRPr lang="en-US" sz="18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anose="020B0903060703020204" pitchFamily="34" charset="0"/>
              </a:rPr>
              <a:t>On the other side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  <a:latin typeface="Britannic Bold" panose="020B0903060703020204" pitchFamily="34" charset="0"/>
              </a:rPr>
              <a:t>The absence of a </a:t>
            </a:r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human rights legislation for support of independent living in old age;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gaps between rhetoric and realities;</a:t>
            </a:r>
            <a:endParaRPr lang="en-US" sz="20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  <a:latin typeface="Britannic Bold" panose="020B0903060703020204" pitchFamily="34" charset="0"/>
              </a:rPr>
              <a:t>On the relevance of </a:t>
            </a:r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dignity to LTC: choice, control, affordability, social engagement;</a:t>
            </a:r>
            <a:endParaRPr lang="en-US" sz="2000" dirty="0">
              <a:solidFill>
                <a:srgbClr val="FFFF00"/>
              </a:solidFill>
              <a:latin typeface="Britannic Bold" panose="020B0903060703020204" pitchFamily="34" charset="0"/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  <a:latin typeface="Britannic Bold" panose="020B0903060703020204" pitchFamily="34" charset="0"/>
              </a:rPr>
              <a:t>On the impact of ageism </a:t>
            </a:r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on </a:t>
            </a:r>
            <a:r>
              <a:rPr lang="en-US" sz="2000" dirty="0">
                <a:solidFill>
                  <a:srgbClr val="FFFF00"/>
                </a:solidFill>
                <a:latin typeface="Britannic Bold" panose="020B0903060703020204" pitchFamily="34" charset="0"/>
              </a:rPr>
              <a:t>LTC</a:t>
            </a:r>
            <a:r>
              <a:rPr lang="en-US" sz="20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;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The potential contribution of the specific international HR convention</a:t>
            </a:r>
            <a:endParaRPr lang="he-IL" sz="2800" dirty="0">
              <a:solidFill>
                <a:srgbClr val="FFFF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392599"/>
            <a:ext cx="2699792" cy="35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6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3032956"/>
            <a:ext cx="8291513" cy="720725"/>
          </a:xfrm>
        </p:spPr>
        <p:txBody>
          <a:bodyPr/>
          <a:lstStyle/>
          <a:p>
            <a:pPr algn="ctr" eaLnBrk="1" hangingPunct="1"/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Part II: 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But How Do We Know?</a:t>
            </a:r>
            <a:br>
              <a:rPr lang="en-GB" altLang="en-US" sz="6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</a:br>
            <a:r>
              <a:rPr lang="en-GB" altLang="en-US" sz="4000" dirty="0" smtClean="0">
                <a:solidFill>
                  <a:srgbClr val="FFC000"/>
                </a:solidFill>
                <a:latin typeface="Gill Sans Ultra Bold" panose="020B0A02020104020203" pitchFamily="34" charset="0"/>
              </a:rPr>
              <a:t>The “Measurement” of LTC and “Comparison” Challenge and Lessons</a:t>
            </a:r>
            <a:endParaRPr lang="en-US" altLang="en-US" sz="4000" dirty="0" smtClean="0">
              <a:solidFill>
                <a:srgbClr val="FFC000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3" name="Picture 8" descr="תוצאת תמונה עבור אוניברסיטת חיפה הפקולטה למדעי הרווחה והבריאות">
            <a:extLst>
              <a:ext uri="{FF2B5EF4-FFF2-40B4-BE49-F238E27FC236}">
                <a16:creationId xmlns="" xmlns:a16="http://schemas.microsoft.com/office/drawing/2014/main" id="{F603286F-804E-41C4-BD6B-83AE0F2D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628"/>
            <a:ext cx="10109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65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5A58"/>
      </a:dk1>
      <a:lt1>
        <a:srgbClr val="FFFFFF"/>
      </a:lt1>
      <a:dk2>
        <a:srgbClr val="008080"/>
      </a:dk2>
      <a:lt2>
        <a:srgbClr val="FFFFCC"/>
      </a:lt2>
      <a:accent1>
        <a:srgbClr val="006462"/>
      </a:accent1>
      <a:accent2>
        <a:srgbClr val="008080"/>
      </a:accent2>
      <a:accent3>
        <a:srgbClr val="AAC0C0"/>
      </a:accent3>
      <a:accent4>
        <a:srgbClr val="DADADA"/>
      </a:accent4>
      <a:accent5>
        <a:srgbClr val="AAB8B7"/>
      </a:accent5>
      <a:accent6>
        <a:srgbClr val="007373"/>
      </a:accent6>
      <a:hlink>
        <a:srgbClr val="00ACA8"/>
      </a:hlink>
      <a:folHlink>
        <a:srgbClr val="004444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849</Words>
  <Application>Microsoft Office PowerPoint</Application>
  <PresentationFormat>‫הצגה על המסך (4:3)</PresentationFormat>
  <Paragraphs>127</Paragraphs>
  <Slides>18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Britannic Bold</vt:lpstr>
      <vt:lpstr>Franklin Gothic Medium Cond</vt:lpstr>
      <vt:lpstr>Gill Sans Ultra Bold</vt:lpstr>
      <vt:lpstr>Default Design</vt:lpstr>
      <vt:lpstr>Long Term Care as a Human Right: Lessons from Israel and Beyond</vt:lpstr>
      <vt:lpstr>Before Opening</vt:lpstr>
      <vt:lpstr>OPENING</vt:lpstr>
      <vt:lpstr>Part 1:  The Israeli Experience and the international lessons</vt:lpstr>
      <vt:lpstr>Long Term Care: in General</vt:lpstr>
      <vt:lpstr>The Israeli Experience: Historical perspective</vt:lpstr>
      <vt:lpstr>The Israeli Experience: New Developments</vt:lpstr>
      <vt:lpstr>So, what can be learnt? The International Lessons</vt:lpstr>
      <vt:lpstr>Part II:  But How Do We Know? The “Measurement” of LTC and “Comparison” Challenge and Lessons</vt:lpstr>
      <vt:lpstr>The Rise of Indexes</vt:lpstr>
      <vt:lpstr>The iOPHRI Project</vt:lpstr>
      <vt:lpstr>iOPHRI: LTC (work in progress – Do Not Cite)</vt:lpstr>
      <vt:lpstr>Part III:  But what is unique in old age?  From Theory, Evidence, and measurement to Ideology of Aging &amp; LTC</vt:lpstr>
      <vt:lpstr>Why Ideology ?</vt:lpstr>
      <vt:lpstr>Conclusion: So what would Mr. Fredricksen say if he were here today ?</vt:lpstr>
      <vt:lpstr>מצגת של PowerPoint</vt:lpstr>
      <vt:lpstr>But, there is also great frustration:</vt:lpstr>
      <vt:lpstr>Thank You Prof. Israel Issi Doron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Strips Green 3 Template</dc:title>
  <dc:creator>Presentation Magazine</dc:creator>
  <cp:lastModifiedBy>Israel Doron</cp:lastModifiedBy>
  <cp:revision>102</cp:revision>
  <dcterms:created xsi:type="dcterms:W3CDTF">2005-03-15T10:04:38Z</dcterms:created>
  <dcterms:modified xsi:type="dcterms:W3CDTF">2018-07-25T13:56:21Z</dcterms:modified>
</cp:coreProperties>
</file>